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m4a" ContentType="audi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59" r:id="rId4"/>
    <p:sldId id="260" r:id="rId5"/>
    <p:sldId id="261" r:id="rId6"/>
    <p:sldId id="262" r:id="rId7"/>
    <p:sldId id="264" r:id="rId8"/>
    <p:sldId id="265" r:id="rId9"/>
    <p:sldId id="267" r:id="rId10"/>
    <p:sldId id="268" r:id="rId11"/>
    <p:sldId id="266" r:id="rId12"/>
    <p:sldId id="269"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2064" y="-2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0A3812-C547-004E-86B9-EA800D14F0EC}" type="datetimeFigureOut">
              <a:rPr lang="en-US" smtClean="0"/>
              <a:t>11/12/13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C4086E-2F6A-3048-92E6-ADF6875E4F5E}" type="slidenum">
              <a:rPr lang="en-US" smtClean="0"/>
              <a:t>‹#›</a:t>
            </a:fld>
            <a:endParaRPr lang="en-US"/>
          </a:p>
        </p:txBody>
      </p:sp>
    </p:spTree>
    <p:extLst>
      <p:ext uri="{BB962C8B-B14F-4D97-AF65-F5344CB8AC3E}">
        <p14:creationId xmlns:p14="http://schemas.microsoft.com/office/powerpoint/2010/main" val="320655160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smtClean="0"/>
              <a:t>Click to edit Master title style</a:t>
            </a:r>
            <a:endParaRPr dirty="0"/>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06040A78-2A4B-4566-8626-79DE0D4C1085}" type="datetimeFigureOut">
              <a:rPr lang="en-US" smtClean="0"/>
              <a:t>11/12/13</a:t>
            </a:fld>
            <a:endParaRPr lang="en-US"/>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Overlay-Blank.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solidFill>
              <a:schemeClr val="accent1">
                <a:lumMod val="40000"/>
                <a:lumOff val="60000"/>
                <a:alpha val="40000"/>
              </a:schemeClr>
            </a:solidFill>
            <a:miter lim="800000"/>
          </a:ln>
          <a:effectLst>
            <a:innerShdw blurRad="457200">
              <a:schemeClr val="accent1">
                <a:alpha val="80000"/>
              </a:schemeClr>
            </a:innerShdw>
            <a:softEdge rad="3175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spcBef>
                <a:spcPts val="600"/>
              </a:spcBef>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06040A78-2A4B-4566-8626-79DE0D4C1085}" type="datetimeFigureOut">
              <a:rPr lang="en-US" smtClean="0"/>
              <a:t>11/12/13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grpSp>
        <p:nvGrpSpPr>
          <p:cNvPr id="8" name="Group 8"/>
          <p:cNvGrpSpPr/>
          <p:nvPr/>
        </p:nvGrpSpPr>
        <p:grpSpPr>
          <a:xfrm>
            <a:off x="4267200" y="0"/>
            <a:ext cx="4876800" cy="6858000"/>
            <a:chOff x="4267200" y="0"/>
            <a:chExt cx="4876800" cy="6858000"/>
          </a:xfrm>
        </p:grpSpPr>
        <p:pic>
          <p:nvPicPr>
            <p:cNvPr id="10" name="Picture 9"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1" name="Picture 10"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noFill/>
            <a:miter lim="800000"/>
          </a:ln>
          <a:effectLst>
            <a:innerShdw blurRad="457200">
              <a:schemeClr val="tx1">
                <a:lumMod val="50000"/>
                <a:lumOff val="50000"/>
                <a:alpha val="80000"/>
              </a:schemeClr>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spcBef>
                <a:spcPts val="600"/>
              </a:spcBef>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06040A78-2A4B-4566-8626-79DE0D4C1085}" type="datetimeFigureOut">
              <a:rPr lang="en-US" smtClean="0"/>
              <a:t>11/12/13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06040A78-2A4B-4566-8626-79DE0D4C1085}" type="datetimeFigureOut">
              <a:rPr lang="en-US" smtClean="0"/>
              <a:t>11/12/13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 name="Group 10"/>
          <p:cNvGrpSpPr/>
          <p:nvPr/>
        </p:nvGrpSpPr>
        <p:grpSpPr>
          <a:xfrm>
            <a:off x="0" y="0"/>
            <a:ext cx="7696200" cy="6858000"/>
            <a:chOff x="0" y="0"/>
            <a:chExt cx="7696200" cy="6858000"/>
          </a:xfrm>
        </p:grpSpPr>
        <p:pic>
          <p:nvPicPr>
            <p:cNvPr id="8" name="Picture 7" descr="Overlay-Blank.jpg"/>
            <p:cNvPicPr>
              <a:picLocks noChangeAspect="1"/>
            </p:cNvPicPr>
            <p:nvPr userDrawn="1"/>
          </p:nvPicPr>
          <p:blipFill>
            <a:blip r:embed="rId2"/>
            <a:srcRect l="1471" r="16862"/>
            <a:stretch>
              <a:fillRect/>
            </a:stretch>
          </p:blipFill>
          <p:spPr>
            <a:xfrm>
              <a:off x="0" y="0"/>
              <a:ext cx="7467600"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7428309" y="0"/>
              <a:ext cx="267891" cy="6858000"/>
            </a:xfrm>
            <a:prstGeom prst="rect">
              <a:avLst/>
            </a:prstGeom>
          </p:spPr>
        </p:pic>
      </p:grpSp>
      <p:sp>
        <p:nvSpPr>
          <p:cNvPr id="2" name="Vertical Title 1"/>
          <p:cNvSpPr>
            <a:spLocks noGrp="1"/>
          </p:cNvSpPr>
          <p:nvPr>
            <p:ph type="title" orient="vert"/>
          </p:nvPr>
        </p:nvSpPr>
        <p:spPr>
          <a:xfrm>
            <a:off x="7620000" y="381001"/>
            <a:ext cx="1447800" cy="5697538"/>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381000" y="381001"/>
            <a:ext cx="6705600" cy="5697537"/>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06040A78-2A4B-4566-8626-79DE0D4C1085}" type="datetimeFigureOut">
              <a:rPr lang="en-US" smtClean="0"/>
              <a:t>11/12/13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06040A78-2A4B-4566-8626-79DE0D4C1085}" type="datetimeFigureOut">
              <a:rPr lang="en-US" smtClean="0"/>
              <a:t>11/12/13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06040A78-2A4B-4566-8626-79DE0D4C1085}" type="datetimeFigureOut">
              <a:rPr lang="en-US" smtClean="0"/>
              <a:t>11/12/13</a:t>
            </a:fld>
            <a:endParaRPr lang="en-US"/>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
        <p:nvSpPr>
          <p:cNvPr id="14" name="Picture Placeholder 13"/>
          <p:cNvSpPr>
            <a:spLocks noGrp="1"/>
          </p:cNvSpPr>
          <p:nvPr>
            <p:ph type="pic" sz="quarter" idx="12"/>
          </p:nvPr>
        </p:nvSpPr>
        <p:spPr>
          <a:xfrm>
            <a:off x="3307977" y="950260"/>
            <a:ext cx="2528046" cy="2528046"/>
          </a:xfrm>
          <a:prstGeom prst="ellipse">
            <a:avLst/>
          </a:prstGeom>
          <a:solidFill>
            <a:schemeClr val="bg1">
              <a:lumMod val="85000"/>
            </a:schemeClr>
          </a:solidFill>
          <a:ln w="101600">
            <a:noFill/>
            <a:miter lim="800000"/>
          </a:ln>
          <a:effectLst>
            <a:innerShdw blurRad="762000">
              <a:schemeClr val="accent1">
                <a:alpha val="80000"/>
              </a:schemeClr>
            </a:innerShdw>
            <a:softEdge rad="317500"/>
          </a:effectLst>
        </p:spPr>
        <p:txBody>
          <a:bodyPr vert="horz" lIns="91440" tIns="45720" rIns="91440" bIns="45720" rtlCol="0">
            <a:normAutofit/>
          </a:bodyPr>
          <a:lstStyle>
            <a:lvl1pPr marL="0" indent="0" algn="ctr" defTabSz="914400" rtl="0" eaLnBrk="1" latinLnBrk="0" hangingPunct="1">
              <a:spcBef>
                <a:spcPts val="2400"/>
              </a:spcBef>
              <a:buClr>
                <a:schemeClr val="accent1">
                  <a:lumMod val="60000"/>
                  <a:lumOff val="40000"/>
                </a:schemeClr>
              </a:buClr>
              <a:buFont typeface="Candara" pitchFamily="34" charset="0"/>
              <a:buNone/>
              <a:defRPr sz="2400" kern="1200">
                <a:solidFill>
                  <a:schemeClr val="tx2"/>
                </a:solidFill>
                <a:latin typeface="+mn-lt"/>
                <a:ea typeface="+mn-ea"/>
                <a:cs typeface="+mn-cs"/>
              </a:defRPr>
            </a:lvl1pPr>
          </a:lstStyle>
          <a:p>
            <a:r>
              <a:rPr lang="en-US" smtClean="0"/>
              <a:t>Drag picture to placeholder or click icon to add</a:t>
            </a:r>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854200" y="1851212"/>
            <a:ext cx="5446714" cy="1730375"/>
          </a:xfrm>
        </p:spPr>
        <p:txBody>
          <a:bodyPr anchor="b" anchorCtr="0"/>
          <a:lstStyle>
            <a:lvl1pPr algn="ctr">
              <a:lnSpc>
                <a:spcPts val="6800"/>
              </a:lnSpc>
              <a:defRPr sz="6500" b="0" cap="none" baseline="0">
                <a:latin typeface="+mj-lt"/>
              </a:defRPr>
            </a:lvl1pPr>
          </a:lstStyle>
          <a:p>
            <a:r>
              <a:rPr lang="en-US" smtClean="0"/>
              <a:t>Click to edit Master title style</a:t>
            </a:r>
            <a:endParaRPr/>
          </a:p>
        </p:txBody>
      </p:sp>
      <p:sp>
        <p:nvSpPr>
          <p:cNvPr id="3" name="Text Placeholder 2"/>
          <p:cNvSpPr>
            <a:spLocks noGrp="1"/>
          </p:cNvSpPr>
          <p:nvPr>
            <p:ph type="body" idx="1"/>
          </p:nvPr>
        </p:nvSpPr>
        <p:spPr>
          <a:xfrm>
            <a:off x="1854200" y="3576918"/>
            <a:ext cx="5446714" cy="829982"/>
          </a:xfrm>
        </p:spPr>
        <p:txBody>
          <a:bodyPr anchor="t" anchorCtr="0">
            <a:normAutofit/>
          </a:bodyPr>
          <a:lstStyle>
            <a:lvl1pPr marL="0" indent="0" algn="ctr">
              <a:spcBef>
                <a:spcPts val="300"/>
              </a:spcBef>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040A78-2A4B-4566-8626-79DE0D4C1085}" type="datetimeFigureOut">
              <a:rPr lang="en-US" smtClean="0"/>
              <a:t>11/12/13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C526B6-F861-4D54-BBE9-4BB519D3F342}" type="slidenum">
              <a:rPr lang="en-US" smtClean="0"/>
              <a:t>‹#›</a:t>
            </a:fld>
            <a:endParaRPr lang="en-US"/>
          </a:p>
        </p:txBody>
      </p:sp>
      <p:grpSp>
        <p:nvGrpSpPr>
          <p:cNvPr id="7" name="Group 9"/>
          <p:cNvGrpSpPr/>
          <p:nvPr/>
        </p:nvGrpSpPr>
        <p:grpSpPr>
          <a:xfrm>
            <a:off x="0" y="0"/>
            <a:ext cx="9144000" cy="1191256"/>
            <a:chOff x="0" y="0"/>
            <a:chExt cx="9144000" cy="1191256"/>
          </a:xfrm>
        </p:grpSpPr>
        <p:pic>
          <p:nvPicPr>
            <p:cNvPr id="8" name="Picture 7"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9" name="Picture 8"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grpSp>
        <p:nvGrpSpPr>
          <p:cNvPr id="10" name="Group 10"/>
          <p:cNvGrpSpPr/>
          <p:nvPr/>
        </p:nvGrpSpPr>
        <p:grpSpPr>
          <a:xfrm flipV="1">
            <a:off x="0" y="5666744"/>
            <a:ext cx="9144000" cy="1191256"/>
            <a:chOff x="0" y="0"/>
            <a:chExt cx="9144000" cy="1191256"/>
          </a:xfrm>
        </p:grpSpPr>
        <p:pic>
          <p:nvPicPr>
            <p:cNvPr id="12" name="Picture 11"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13" name="Picture 12"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pic>
        <p:nvPicPr>
          <p:cNvPr id="14" name="Picture 13" descr="HR-Color.png"/>
          <p:cNvPicPr>
            <a:picLocks noChangeAspect="1"/>
          </p:cNvPicPr>
          <p:nvPr/>
        </p:nvPicPr>
        <p:blipFill>
          <a:blip r:embed="rId4"/>
          <a:stretch>
            <a:fillRect/>
          </a:stretch>
        </p:blipFill>
        <p:spPr>
          <a:xfrm>
            <a:off x="1554480" y="3258805"/>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8" name="Group 7"/>
          <p:cNvGrpSpPr/>
          <p:nvPr/>
        </p:nvGrpSpPr>
        <p:grpSpPr>
          <a:xfrm>
            <a:off x="0" y="1372650"/>
            <a:ext cx="9144000" cy="5485350"/>
            <a:chOff x="0" y="1372650"/>
            <a:chExt cx="9144000" cy="5485350"/>
          </a:xfrm>
        </p:grpSpPr>
        <p:pic>
          <p:nvPicPr>
            <p:cNvPr id="9" name="Picture 8"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0" name="Picture 9"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92162"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66534"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06040A78-2A4B-4566-8626-79DE0D4C1085}" type="datetimeFigureOut">
              <a:rPr lang="en-US" smtClean="0"/>
              <a:t>11/12/13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372650"/>
            <a:ext cx="9144000" cy="5485350"/>
            <a:chOff x="0" y="1372650"/>
            <a:chExt cx="9144000" cy="5485350"/>
          </a:xfrm>
        </p:grpSpPr>
        <p:pic>
          <p:nvPicPr>
            <p:cNvPr id="11" name="Picture 10"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2" name="Picture 11"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7240"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7240" y="2590799"/>
            <a:ext cx="3566160" cy="3487739"/>
          </a:xfrm>
        </p:spPr>
        <p:txBody>
          <a:bodyPr>
            <a:normAutofit/>
          </a:bodyPr>
          <a:lstStyle>
            <a:lvl1pPr>
              <a:defRPr sz="2200"/>
            </a:lvl1pPr>
            <a:lvl2pPr>
              <a:defRPr sz="20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66048"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66048" y="2590799"/>
            <a:ext cx="3566160" cy="3487739"/>
          </a:xfrm>
        </p:spPr>
        <p:txBody>
          <a:bodyPr>
            <a:normAutofit/>
          </a:bodyPr>
          <a:lstStyle>
            <a:lvl1pPr>
              <a:defRPr sz="2200"/>
            </a:lvl1pPr>
            <a:lvl2pPr>
              <a:defRPr sz="20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06040A78-2A4B-4566-8626-79DE0D4C1085}" type="datetimeFigureOut">
              <a:rPr lang="en-US" smtClean="0"/>
              <a:t>11/12/13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C526B6-F861-4D54-BBE9-4BB519D3F342}" type="slidenum">
              <a:rPr lang="en-US" smtClean="0"/>
              <a:t>‹#›</a:t>
            </a:fld>
            <a:endParaRPr lang="en-US"/>
          </a:p>
        </p:txBody>
      </p:sp>
      <p:pic>
        <p:nvPicPr>
          <p:cNvPr id="14" name="Picture 13" descr="Overlay-HorizontalBridge.jpg"/>
          <p:cNvPicPr>
            <a:picLocks noChangeAspect="1"/>
          </p:cNvPicPr>
          <p:nvPr/>
        </p:nvPicPr>
        <p:blipFill>
          <a:blip r:embed="rId3"/>
          <a:srcRect t="23425" r="61031" b="39764"/>
          <a:stretch>
            <a:fillRect/>
          </a:stretch>
        </p:blipFill>
        <p:spPr>
          <a:xfrm>
            <a:off x="4766048" y="2460812"/>
            <a:ext cx="3563348" cy="98613"/>
          </a:xfrm>
          <a:prstGeom prst="rect">
            <a:avLst/>
          </a:prstGeom>
          <a:solidFill>
            <a:schemeClr val="bg2">
              <a:lumMod val="40000"/>
              <a:lumOff val="60000"/>
            </a:schemeClr>
          </a:solidFill>
        </p:spPr>
      </p:pic>
      <p:pic>
        <p:nvPicPr>
          <p:cNvPr id="15" name="Picture 14" descr="Overlay-HorizontalBridge.jpg"/>
          <p:cNvPicPr>
            <a:picLocks noChangeAspect="1"/>
          </p:cNvPicPr>
          <p:nvPr/>
        </p:nvPicPr>
        <p:blipFill>
          <a:blip r:embed="rId3"/>
          <a:srcRect t="23425" r="61031" b="39764"/>
          <a:stretch>
            <a:fillRect/>
          </a:stretch>
        </p:blipFill>
        <p:spPr>
          <a:xfrm>
            <a:off x="780052" y="2460812"/>
            <a:ext cx="3563348" cy="98613"/>
          </a:xfrm>
          <a:prstGeom prst="rect">
            <a:avLst/>
          </a:prstGeom>
          <a:solidFill>
            <a:schemeClr val="bg2">
              <a:lumMod val="40000"/>
              <a:lumOff val="60000"/>
            </a:schemeClr>
          </a:solidFill>
        </p:spPr>
      </p:pic>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6" name="Group 5"/>
          <p:cNvGrpSpPr/>
          <p:nvPr/>
        </p:nvGrpSpPr>
        <p:grpSpPr>
          <a:xfrm>
            <a:off x="0" y="1372650"/>
            <a:ext cx="9144000" cy="5485350"/>
            <a:chOff x="0" y="1372650"/>
            <a:chExt cx="9144000" cy="5485350"/>
          </a:xfrm>
        </p:grpSpPr>
        <p:pic>
          <p:nvPicPr>
            <p:cNvPr id="7" name="Picture 6"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8" name="Picture 7"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06040A78-2A4B-4566-8626-79DE0D4C1085}" type="datetimeFigureOut">
              <a:rPr lang="en-US" smtClean="0"/>
              <a:t>11/12/13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Blank.jpg"/>
          <p:cNvPicPr>
            <a:picLocks noChangeAspect="1"/>
          </p:cNvPicPr>
          <p:nvPr/>
        </p:nvPicPr>
        <p:blipFill>
          <a:blip r:embed="rId2"/>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06040A78-2A4B-4566-8626-79DE0D4C1085}" type="datetimeFigureOut">
              <a:rPr lang="en-US" smtClean="0"/>
              <a:t>11/12/13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11"/>
          <p:cNvGrpSpPr/>
          <p:nvPr/>
        </p:nvGrpSpPr>
        <p:grpSpPr>
          <a:xfrm>
            <a:off x="4267200" y="0"/>
            <a:ext cx="4876800" cy="6858000"/>
            <a:chOff x="4267200" y="0"/>
            <a:chExt cx="4876800" cy="6858000"/>
          </a:xfrm>
        </p:grpSpPr>
        <p:pic>
          <p:nvPicPr>
            <p:cNvPr id="9" name="Picture 8"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776" cy="1537447"/>
          </a:xfrm>
        </p:spPr>
        <p:txBody>
          <a:bodyPr anchor="b"/>
          <a:lstStyle>
            <a:lvl1pPr algn="ctr">
              <a:lnSpc>
                <a:spcPct val="100000"/>
              </a:lnSpc>
              <a:defRPr sz="3600" b="0"/>
            </a:lvl1pPr>
          </a:lstStyle>
          <a:p>
            <a:r>
              <a:rPr lang="en-US" smtClean="0"/>
              <a:t>Click to edit Master title style</a:t>
            </a:r>
            <a:endParaRPr/>
          </a:p>
        </p:txBody>
      </p:sp>
      <p:sp>
        <p:nvSpPr>
          <p:cNvPr id="3" name="Content Placeholder 2"/>
          <p:cNvSpPr>
            <a:spLocks noGrp="1"/>
          </p:cNvSpPr>
          <p:nvPr>
            <p:ph idx="1"/>
          </p:nvPr>
        </p:nvSpPr>
        <p:spPr>
          <a:xfrm>
            <a:off x="4885859" y="381001"/>
            <a:ext cx="3813174" cy="5697537"/>
          </a:xfrm>
        </p:spPr>
        <p:txBody>
          <a:bodyPr>
            <a:normAutofit/>
          </a:bodyPr>
          <a:lstStyle>
            <a:lvl1pPr>
              <a:defRPr sz="2400" b="0"/>
            </a:lvl1pPr>
            <a:lvl2pPr>
              <a:defRPr sz="2200" b="0"/>
            </a:lvl2pPr>
            <a:lvl3pPr>
              <a:defRPr sz="2000" b="0"/>
            </a:lvl3pPr>
            <a:lvl4pPr>
              <a:defRPr sz="1800" b="0"/>
            </a:lvl4pPr>
            <a:lvl5pPr>
              <a:defRPr sz="1800" b="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81000" y="2209801"/>
            <a:ext cx="3612776" cy="3200400"/>
          </a:xfrm>
        </p:spPr>
        <p:txBody>
          <a:bodyPr>
            <a:normAutofit/>
          </a:bodyPr>
          <a:lstStyle>
            <a:lvl1pPr marL="0" indent="0" algn="ctr">
              <a:spcBef>
                <a:spcPts val="600"/>
              </a:spcBef>
              <a:buNone/>
              <a:defRPr sz="18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040A78-2A4B-4566-8626-79DE0D4C1085}" type="datetimeFigureOut">
              <a:rPr lang="en-US" smtClean="0"/>
              <a:t>11/12/13</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4267200" y="6356350"/>
            <a:ext cx="609600" cy="365125"/>
          </a:xfrm>
        </p:spPr>
        <p:txBody>
          <a:bodyPr/>
          <a:lstStyle>
            <a:lvl1pPr algn="ctr">
              <a:defRPr>
                <a:solidFill>
                  <a:schemeClr val="tx2">
                    <a:lumMod val="40000"/>
                    <a:lumOff val="60000"/>
                  </a:schemeClr>
                </a:solidFill>
              </a:defRPr>
            </a:lvl1pPr>
          </a:lstStyle>
          <a:p>
            <a:fld id="{3EC526B6-F861-4D54-BBE9-4BB519D3F342}"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162" y="40341"/>
            <a:ext cx="7570787" cy="1411941"/>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92162" y="1761565"/>
            <a:ext cx="7570787" cy="428961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200" b="1">
                <a:solidFill>
                  <a:schemeClr val="tx2">
                    <a:lumMod val="40000"/>
                    <a:lumOff val="60000"/>
                  </a:schemeClr>
                </a:solidFill>
              </a:defRPr>
            </a:lvl1pPr>
          </a:lstStyle>
          <a:p>
            <a:fld id="{06040A78-2A4B-4566-8626-79DE0D4C1085}" type="datetimeFigureOut">
              <a:rPr lang="en-US" smtClean="0"/>
              <a:t>11/12/13</a:t>
            </a:fld>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b="1">
                <a:solidFill>
                  <a:schemeClr val="tx2">
                    <a:lumMod val="40000"/>
                    <a:lumOff val="60000"/>
                  </a:schemeClr>
                </a:solidFill>
              </a:defRPr>
            </a:lvl1pPr>
          </a:lstStyle>
          <a:p>
            <a:fld id="{3EC526B6-F861-4D54-BBE9-4BB519D3F342}" type="slidenum">
              <a:rPr lang="en-US" smtClean="0"/>
              <a:t>‹#›</a:t>
            </a:fld>
            <a:endParaRPr lang="en-US"/>
          </a:p>
        </p:txBody>
      </p:sp>
      <p:sp>
        <p:nvSpPr>
          <p:cNvPr id="5" name="Footer Placeholder 4"/>
          <p:cNvSpPr>
            <a:spLocks noGrp="1"/>
          </p:cNvSpPr>
          <p:nvPr>
            <p:ph type="ftr" sz="quarter" idx="3"/>
          </p:nvPr>
        </p:nvSpPr>
        <p:spPr>
          <a:xfrm>
            <a:off x="372035" y="6356350"/>
            <a:ext cx="2895600" cy="365125"/>
          </a:xfrm>
          <a:prstGeom prst="rect">
            <a:avLst/>
          </a:prstGeom>
        </p:spPr>
        <p:txBody>
          <a:bodyPr vert="horz" lIns="91440" tIns="45720" rIns="91440" bIns="45720" rtlCol="0" anchor="ctr"/>
          <a:lstStyle>
            <a:lvl1pPr algn="l">
              <a:defRPr sz="1200" b="1">
                <a:solidFill>
                  <a:schemeClr val="tx2">
                    <a:lumMod val="40000"/>
                    <a:lumOff val="60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xmlns:p14="http://schemas.microsoft.com/office/powerpoint/2010/main">
    <mc:Choice Requires="p14">
      <p:transition spd="slow" p14:dur="3000" advTm="5000">
        <p:split orient="vert"/>
      </p:transition>
    </mc:Choice>
    <mc:Fallback xmlns="">
      <p:transition xmlns:p14="http://schemas.microsoft.com/office/powerpoint/2010/main" spd="slow" advTm="5000">
        <p:split orient="vert"/>
      </p:transition>
    </mc:Fallback>
  </mc:AlternateContent>
  <p:txStyles>
    <p:titleStyle>
      <a:lvl1pPr algn="ctr" defTabSz="914400" rtl="0" eaLnBrk="1" latinLnBrk="0" hangingPunct="1">
        <a:lnSpc>
          <a:spcPts val="6000"/>
        </a:lnSpc>
        <a:spcBef>
          <a:spcPct val="0"/>
        </a:spcBef>
        <a:buNone/>
        <a:defRPr sz="5400" kern="1200">
          <a:solidFill>
            <a:schemeClr val="tx2"/>
          </a:solidFill>
          <a:latin typeface="+mn-lt"/>
          <a:ea typeface="+mj-ea"/>
          <a:cs typeface="+mj-cs"/>
        </a:defRPr>
      </a:lvl1pPr>
    </p:titleStyle>
    <p:bodyStyle>
      <a:lvl1pPr marL="342900" indent="-342900" algn="l" defTabSz="914400" rtl="0" eaLnBrk="1" latinLnBrk="0" hangingPunct="1">
        <a:spcBef>
          <a:spcPts val="2400"/>
        </a:spcBef>
        <a:buClr>
          <a:schemeClr val="accent1">
            <a:lumMod val="60000"/>
            <a:lumOff val="40000"/>
          </a:schemeClr>
        </a:buClr>
        <a:buFont typeface="Candara" pitchFamily="34" charset="0"/>
        <a:buChar char="•"/>
        <a:defRPr sz="2800" kern="1200">
          <a:solidFill>
            <a:schemeClr val="tx2"/>
          </a:solidFill>
          <a:latin typeface="+mn-lt"/>
          <a:ea typeface="+mn-ea"/>
          <a:cs typeface="+mn-cs"/>
        </a:defRPr>
      </a:lvl1pPr>
      <a:lvl2pPr marL="685800" indent="-336550" algn="l" defTabSz="914400" rtl="0" eaLnBrk="1" latinLnBrk="0" hangingPunct="1">
        <a:spcBef>
          <a:spcPts val="600"/>
        </a:spcBef>
        <a:buClr>
          <a:schemeClr val="tx2"/>
        </a:buClr>
        <a:buFont typeface="Candara" pitchFamily="34" charset="0"/>
        <a:buChar char="•"/>
        <a:defRPr sz="2600" kern="1200">
          <a:solidFill>
            <a:schemeClr val="tx2"/>
          </a:solidFill>
          <a:latin typeface="+mn-lt"/>
          <a:ea typeface="+mn-ea"/>
          <a:cs typeface="+mn-cs"/>
        </a:defRPr>
      </a:lvl2pPr>
      <a:lvl3pPr marL="1035050" indent="-349250" algn="l" defTabSz="914400" rtl="0" eaLnBrk="1" latinLnBrk="0" hangingPunct="1">
        <a:spcBef>
          <a:spcPts val="600"/>
        </a:spcBef>
        <a:buClr>
          <a:schemeClr val="accent1">
            <a:lumMod val="60000"/>
            <a:lumOff val="40000"/>
          </a:schemeClr>
        </a:buClr>
        <a:buFont typeface="Candara" pitchFamily="34" charset="0"/>
        <a:buChar char="•"/>
        <a:defRPr sz="2400" kern="1200">
          <a:solidFill>
            <a:schemeClr val="tx2"/>
          </a:solidFill>
          <a:latin typeface="+mn-lt"/>
          <a:ea typeface="+mn-ea"/>
          <a:cs typeface="+mn-cs"/>
        </a:defRPr>
      </a:lvl3pPr>
      <a:lvl4pPr marL="1371600" indent="-336550" algn="l" defTabSz="914400" rtl="0" eaLnBrk="1" latinLnBrk="0" hangingPunct="1">
        <a:spcBef>
          <a:spcPts val="600"/>
        </a:spcBef>
        <a:buClr>
          <a:schemeClr val="tx2"/>
        </a:buClr>
        <a:buFont typeface="Candara" pitchFamily="34" charset="0"/>
        <a:buChar char="•"/>
        <a:defRPr sz="2200" kern="1200">
          <a:solidFill>
            <a:schemeClr val="tx2"/>
          </a:solidFill>
          <a:latin typeface="+mn-lt"/>
          <a:ea typeface="+mn-ea"/>
          <a:cs typeface="+mn-cs"/>
        </a:defRPr>
      </a:lvl4pPr>
      <a:lvl5pPr marL="1720850" indent="-349250" algn="l" defTabSz="914400" rtl="0" eaLnBrk="1" latinLnBrk="0" hangingPunct="1">
        <a:spcBef>
          <a:spcPts val="600"/>
        </a:spcBef>
        <a:buClr>
          <a:schemeClr val="accent1">
            <a:lumMod val="60000"/>
            <a:lumOff val="40000"/>
          </a:schemeClr>
        </a:buClr>
        <a:buFont typeface="Candara" pitchFamily="34" charset="0"/>
        <a:buChar char="•"/>
        <a:defRPr sz="2000" kern="1200">
          <a:solidFill>
            <a:schemeClr val="tx2"/>
          </a:solidFill>
          <a:latin typeface="+mn-lt"/>
          <a:ea typeface="+mn-ea"/>
          <a:cs typeface="+mn-cs"/>
        </a:defRPr>
      </a:lvl5pPr>
      <a:lvl6pPr marL="2055813" indent="-344488" algn="l" defTabSz="914400" rtl="0" eaLnBrk="1" latinLnBrk="0" hangingPunct="1">
        <a:spcBef>
          <a:spcPct val="20000"/>
        </a:spcBef>
        <a:buFont typeface="Arial" pitchFamily="34" charset="0"/>
        <a:buChar char="•"/>
        <a:defRPr lang="en-US" sz="2000" kern="1200" dirty="0" smtClean="0">
          <a:solidFill>
            <a:schemeClr val="tx2"/>
          </a:solidFill>
          <a:latin typeface="+mn-lt"/>
          <a:ea typeface="+mn-ea"/>
          <a:cs typeface="+mn-cs"/>
        </a:defRPr>
      </a:lvl6pPr>
      <a:lvl7pPr marL="2398713" indent="-344488" algn="l" defTabSz="914400" rtl="0" eaLnBrk="1" latinLnBrk="0" hangingPunct="1">
        <a:spcBef>
          <a:spcPct val="20000"/>
        </a:spcBef>
        <a:buClr>
          <a:schemeClr val="accent1">
            <a:lumMod val="60000"/>
            <a:lumOff val="40000"/>
          </a:schemeClr>
        </a:buClr>
        <a:buFont typeface="Arial" pitchFamily="34" charset="0"/>
        <a:buChar char="•"/>
        <a:defRPr lang="en-US" sz="2000" kern="1200" dirty="0" smtClean="0">
          <a:solidFill>
            <a:schemeClr val="tx2"/>
          </a:solidFill>
          <a:latin typeface="+mn-lt"/>
          <a:ea typeface="+mn-ea"/>
          <a:cs typeface="+mn-cs"/>
        </a:defRPr>
      </a:lvl7pPr>
      <a:lvl8pPr marL="2743200" indent="-344488" algn="l" defTabSz="914400" rtl="0" eaLnBrk="1" latinLnBrk="0" hangingPunct="1">
        <a:spcBef>
          <a:spcPct val="20000"/>
        </a:spcBef>
        <a:buFont typeface="Arial" pitchFamily="34" charset="0"/>
        <a:buChar char="•"/>
        <a:defRPr lang="en-US" sz="2000" kern="1200" dirty="0" smtClean="0">
          <a:solidFill>
            <a:schemeClr val="tx2"/>
          </a:solidFill>
          <a:latin typeface="+mn-lt"/>
          <a:ea typeface="+mn-ea"/>
          <a:cs typeface="+mn-cs"/>
        </a:defRPr>
      </a:lvl8pPr>
      <a:lvl9pPr marL="3087688" indent="-344488" algn="l" defTabSz="914400" rtl="0" eaLnBrk="1" latinLnBrk="0" hangingPunct="1">
        <a:spcBef>
          <a:spcPct val="20000"/>
        </a:spcBef>
        <a:buClr>
          <a:schemeClr val="accent1">
            <a:lumMod val="60000"/>
            <a:lumOff val="40000"/>
          </a:schemeClr>
        </a:buClr>
        <a:buFont typeface="Arial" pitchFamily="34" charset="0"/>
        <a:buChar char="•"/>
        <a:defRPr lang="en-US" sz="2000" kern="1200" dirty="0" smtClean="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10.png"/><Relationship Id="rId1" Type="http://schemas.microsoft.com/office/2007/relationships/media" Target="../media/media1.m4a"/><Relationship Id="rId2" Type="http://schemas.openxmlformats.org/officeDocument/2006/relationships/audio" Target="../media/media1.m4a"/></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 Id="rId3" Type="http://schemas.openxmlformats.org/officeDocument/2006/relationships/image" Target="../media/image2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 Id="rId3" Type="http://schemas.openxmlformats.org/officeDocument/2006/relationships/image" Target="../media/image1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3.jpeg"/><Relationship Id="rId3" Type="http://schemas.openxmlformats.org/officeDocument/2006/relationships/image" Target="../media/image1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5.jpeg"/><Relationship Id="rId3" Type="http://schemas.openxmlformats.org/officeDocument/2006/relationships/image" Target="../media/image1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7.jp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g"/><Relationship Id="rId1" Type="http://schemas.openxmlformats.org/officeDocument/2006/relationships/slideLayout" Target="../slideLayouts/slideLayout8.xml"/><Relationship Id="rId2" Type="http://schemas.openxmlformats.org/officeDocument/2006/relationships/image" Target="../media/image1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1.jpeg"/><Relationship Id="rId3" Type="http://schemas.openxmlformats.org/officeDocument/2006/relationships/image" Target="../media/image2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Practicum Reflection</a:t>
            </a:r>
            <a:br>
              <a:rPr lang="en-US" dirty="0" smtClean="0"/>
            </a:br>
            <a:r>
              <a:rPr lang="en-US" dirty="0" smtClean="0"/>
              <a:t>Fall 2013</a:t>
            </a:r>
            <a:endParaRPr lang="en-US" dirty="0"/>
          </a:p>
        </p:txBody>
      </p:sp>
      <p:sp>
        <p:nvSpPr>
          <p:cNvPr id="3" name="Subtitle 2"/>
          <p:cNvSpPr>
            <a:spLocks noGrp="1"/>
          </p:cNvSpPr>
          <p:nvPr>
            <p:ph type="subTitle" idx="1"/>
          </p:nvPr>
        </p:nvSpPr>
        <p:spPr/>
        <p:txBody>
          <a:bodyPr/>
          <a:lstStyle/>
          <a:p>
            <a:r>
              <a:rPr lang="en-US" dirty="0" smtClean="0"/>
              <a:t>By: Kate Turpen</a:t>
            </a:r>
            <a:endParaRPr lang="en-US" dirty="0"/>
          </a:p>
        </p:txBody>
      </p:sp>
      <p:pic>
        <p:nvPicPr>
          <p:cNvPr id="4" name="13 Hello Seattle (Remix).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06400" y="211666"/>
            <a:ext cx="812800" cy="812800"/>
          </a:xfrm>
          <a:prstGeom prst="rect">
            <a:avLst/>
          </a:prstGeom>
        </p:spPr>
      </p:pic>
    </p:spTree>
    <p:extLst>
      <p:ext uri="{BB962C8B-B14F-4D97-AF65-F5344CB8AC3E}">
        <p14:creationId xmlns:p14="http://schemas.microsoft.com/office/powerpoint/2010/main" val="1649956157"/>
      </p:ext>
    </p:extLst>
  </p:cSld>
  <p:clrMapOvr>
    <a:masterClrMapping/>
  </p:clrMapOvr>
  <mc:AlternateContent xmlns:mc="http://schemas.openxmlformats.org/markup-compatibility/2006" xmlns:p14="http://schemas.microsoft.com/office/powerpoint/2010/main">
    <mc:Choice Requires="p14">
      <p:transition spd="slow" p14:dur="5000" advClick="0" advTm="5000">
        <p:split orient="vert"/>
      </p:transition>
    </mc:Choice>
    <mc:Fallback xmlns="">
      <p:transition xmlns:p14="http://schemas.microsoft.com/office/powerpoint/2010/main" spd="slow" advClick="0" advTm="5000">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HUGE Lessons I’ve Learned:</a:t>
            </a:r>
            <a:endParaRPr lang="en-US" dirty="0"/>
          </a:p>
        </p:txBody>
      </p:sp>
      <p:sp>
        <p:nvSpPr>
          <p:cNvPr id="4" name="TextBox 3"/>
          <p:cNvSpPr txBox="1"/>
          <p:nvPr/>
        </p:nvSpPr>
        <p:spPr>
          <a:xfrm>
            <a:off x="135465" y="1875723"/>
            <a:ext cx="5080001" cy="1154162"/>
          </a:xfrm>
          <a:prstGeom prst="rect">
            <a:avLst/>
          </a:prstGeom>
          <a:noFill/>
        </p:spPr>
        <p:txBody>
          <a:bodyPr wrap="square" rtlCol="0">
            <a:spAutoFit/>
          </a:bodyPr>
          <a:lstStyle/>
          <a:p>
            <a:r>
              <a:rPr lang="en-US" sz="2300" dirty="0" smtClean="0"/>
              <a:t>1) Regardless of how a student looks or acts, teachers need to look past everything and connect to the student. </a:t>
            </a:r>
            <a:endParaRPr lang="en-US" sz="2300" dirty="0"/>
          </a:p>
        </p:txBody>
      </p:sp>
      <p:pic>
        <p:nvPicPr>
          <p:cNvPr id="5" name="Picture 4"/>
          <p:cNvPicPr>
            <a:picLocks noChangeAspect="1"/>
          </p:cNvPicPr>
          <p:nvPr/>
        </p:nvPicPr>
        <p:blipFill>
          <a:blip r:embed="rId2"/>
          <a:stretch>
            <a:fillRect/>
          </a:stretch>
        </p:blipFill>
        <p:spPr>
          <a:xfrm>
            <a:off x="1109133" y="3383828"/>
            <a:ext cx="3444895" cy="3444895"/>
          </a:xfrm>
          <a:prstGeom prst="rect">
            <a:avLst/>
          </a:prstGeom>
        </p:spPr>
      </p:pic>
      <p:pic>
        <p:nvPicPr>
          <p:cNvPr id="7" name="Picture 6" descr="IMG_190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5466" y="1604042"/>
            <a:ext cx="3454400" cy="5083628"/>
          </a:xfrm>
          <a:prstGeom prst="rect">
            <a:avLst/>
          </a:prstGeom>
        </p:spPr>
      </p:pic>
      <p:sp>
        <p:nvSpPr>
          <p:cNvPr id="3" name="TextBox 2"/>
          <p:cNvSpPr txBox="1"/>
          <p:nvPr/>
        </p:nvSpPr>
        <p:spPr>
          <a:xfrm>
            <a:off x="5215466" y="1604042"/>
            <a:ext cx="3470901" cy="1015663"/>
          </a:xfrm>
          <a:prstGeom prst="rect">
            <a:avLst/>
          </a:prstGeom>
          <a:noFill/>
        </p:spPr>
        <p:txBody>
          <a:bodyPr wrap="square" rtlCol="0">
            <a:spAutoFit/>
          </a:bodyPr>
          <a:lstStyle/>
          <a:p>
            <a:r>
              <a:rPr lang="en-US" sz="2000" dirty="0" smtClean="0">
                <a:solidFill>
                  <a:schemeClr val="bg1"/>
                </a:solidFill>
              </a:rPr>
              <a:t>2) I have so much more respect for my mother, who is an inspiring educator. </a:t>
            </a:r>
            <a:endParaRPr lang="en-US" sz="2000" dirty="0">
              <a:solidFill>
                <a:schemeClr val="bg1"/>
              </a:solidFill>
            </a:endParaRPr>
          </a:p>
        </p:txBody>
      </p:sp>
    </p:spTree>
    <p:extLst>
      <p:ext uri="{BB962C8B-B14F-4D97-AF65-F5344CB8AC3E}">
        <p14:creationId xmlns:p14="http://schemas.microsoft.com/office/powerpoint/2010/main" val="1663958340"/>
      </p:ext>
    </p:extLst>
  </p:cSld>
  <p:clrMapOvr>
    <a:masterClrMapping/>
  </p:clrMapOvr>
  <mc:AlternateContent xmlns:mc="http://schemas.openxmlformats.org/markup-compatibility/2006" xmlns:p14="http://schemas.microsoft.com/office/powerpoint/2010/main">
    <mc:Choice Requires="p14">
      <p:transition spd="slow" p14:dur="5000" advClick="0" advTm="9000">
        <p:split orient="vert"/>
      </p:transition>
    </mc:Choice>
    <mc:Fallback xmlns="">
      <p:transition xmlns:p14="http://schemas.microsoft.com/office/powerpoint/2010/main" spd="slow" advClick="0" advTm="9000">
        <p:split orient="vert"/>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74300_10202277850176193_1289590765_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86250"/>
            <a:ext cx="9144000" cy="2571750"/>
          </a:xfrm>
          <a:prstGeom prst="rect">
            <a:avLst/>
          </a:prstGeom>
        </p:spPr>
      </p:pic>
      <p:sp>
        <p:nvSpPr>
          <p:cNvPr id="3" name="TextBox 2"/>
          <p:cNvSpPr txBox="1"/>
          <p:nvPr/>
        </p:nvSpPr>
        <p:spPr>
          <a:xfrm>
            <a:off x="270933" y="321733"/>
            <a:ext cx="8754534" cy="3554819"/>
          </a:xfrm>
          <a:prstGeom prst="rect">
            <a:avLst/>
          </a:prstGeom>
          <a:noFill/>
        </p:spPr>
        <p:txBody>
          <a:bodyPr wrap="square" rtlCol="0">
            <a:spAutoFit/>
          </a:bodyPr>
          <a:lstStyle/>
          <a:p>
            <a:pPr algn="ctr"/>
            <a:r>
              <a:rPr lang="en-US" sz="2500" dirty="0" smtClean="0"/>
              <a:t>Practicum has allowed me to grow as a professional and as a person. I have gained valuable skills from every person in this class as well as in the field. I have learned how to be an effective teacher, how to cater to my students, how to incorporate technology, and so much more. This experience has jump started me on the path of being a teacher. I am leaving this class with useful skills, meaningful peer-relationships, and a renewed sense of purpose. I know that teaching is what I am meant to do with my life after this experience. </a:t>
            </a:r>
            <a:endParaRPr lang="en-US" sz="2500" dirty="0"/>
          </a:p>
        </p:txBody>
      </p:sp>
    </p:spTree>
    <p:extLst>
      <p:ext uri="{BB962C8B-B14F-4D97-AF65-F5344CB8AC3E}">
        <p14:creationId xmlns:p14="http://schemas.microsoft.com/office/powerpoint/2010/main" val="2368729236"/>
      </p:ext>
    </p:extLst>
  </p:cSld>
  <p:clrMapOvr>
    <a:masterClrMapping/>
  </p:clrMapOvr>
  <mc:AlternateContent xmlns:mc="http://schemas.openxmlformats.org/markup-compatibility/2006" xmlns:p14="http://schemas.microsoft.com/office/powerpoint/2010/main">
    <mc:Choice Requires="p14">
      <p:transition spd="slow" p14:dur="5000" advClick="0" advTm="17000">
        <p:split orient="vert"/>
      </p:transition>
    </mc:Choice>
    <mc:Fallback xmlns="">
      <p:transition xmlns:p14="http://schemas.microsoft.com/office/powerpoint/2010/main" spd="slow" advClick="0" advTm="17000">
        <p:split orient="vert"/>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We came into this class as strangers, but we leave as friends.</a:t>
            </a:r>
            <a:endParaRPr lang="en-US" dirty="0"/>
          </a:p>
        </p:txBody>
      </p:sp>
      <p:sp>
        <p:nvSpPr>
          <p:cNvPr id="3" name="Subtitle 2"/>
          <p:cNvSpPr>
            <a:spLocks noGrp="1"/>
          </p:cNvSpPr>
          <p:nvPr>
            <p:ph type="subTitle" idx="1"/>
          </p:nvPr>
        </p:nvSpPr>
        <p:spPr>
          <a:xfrm>
            <a:off x="1854200" y="5204011"/>
            <a:ext cx="5446713" cy="1450789"/>
          </a:xfrm>
        </p:spPr>
        <p:txBody>
          <a:bodyPr>
            <a:normAutofit fontScale="92500" lnSpcReduction="10000"/>
          </a:bodyPr>
          <a:lstStyle/>
          <a:p>
            <a:r>
              <a:rPr lang="en-US" dirty="0" smtClean="0"/>
              <a:t>The End</a:t>
            </a:r>
          </a:p>
          <a:p>
            <a:endParaRPr lang="en-US" dirty="0"/>
          </a:p>
          <a:p>
            <a:r>
              <a:rPr lang="en-US" dirty="0" smtClean="0"/>
              <a:t>Song: Hello Seattle (Remix)</a:t>
            </a:r>
          </a:p>
          <a:p>
            <a:r>
              <a:rPr lang="en-US" dirty="0" smtClean="0"/>
              <a:t>Adam Young – Producer, Owl City - Artist</a:t>
            </a:r>
          </a:p>
          <a:p>
            <a:r>
              <a:rPr lang="en-US" dirty="0" smtClean="0"/>
              <a:t>Permission pending. </a:t>
            </a:r>
            <a:endParaRPr lang="en-US" dirty="0"/>
          </a:p>
        </p:txBody>
      </p:sp>
    </p:spTree>
    <p:extLst>
      <p:ext uri="{BB962C8B-B14F-4D97-AF65-F5344CB8AC3E}">
        <p14:creationId xmlns:p14="http://schemas.microsoft.com/office/powerpoint/2010/main" val="2435833242"/>
      </p:ext>
    </p:extLst>
  </p:cSld>
  <p:clrMapOvr>
    <a:masterClrMapping/>
  </p:clrMapOvr>
  <mc:AlternateContent xmlns:mc="http://schemas.openxmlformats.org/markup-compatibility/2006" xmlns:p14="http://schemas.microsoft.com/office/powerpoint/2010/main">
    <mc:Choice Requires="p14">
      <p:transition spd="slow" p14:dur="5000" advClick="0" advTm="7000">
        <p:split orient="vert"/>
      </p:transition>
    </mc:Choice>
    <mc:Fallback xmlns="">
      <p:transition xmlns:p14="http://schemas.microsoft.com/office/powerpoint/2010/main" spd="slow" advClick="0" advTm="7000">
        <p:split orient="vert"/>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people taught me in class…</a:t>
            </a:r>
            <a:endParaRPr lang="en-US" dirty="0"/>
          </a:p>
        </p:txBody>
      </p:sp>
      <p:sp>
        <p:nvSpPr>
          <p:cNvPr id="4" name="TextBox 3"/>
          <p:cNvSpPr txBox="1"/>
          <p:nvPr/>
        </p:nvSpPr>
        <p:spPr>
          <a:xfrm>
            <a:off x="792162" y="1828800"/>
            <a:ext cx="4101571" cy="923330"/>
          </a:xfrm>
          <a:prstGeom prst="rect">
            <a:avLst/>
          </a:prstGeom>
          <a:noFill/>
        </p:spPr>
        <p:txBody>
          <a:bodyPr wrap="square" rtlCol="0">
            <a:spAutoFit/>
          </a:bodyPr>
          <a:lstStyle/>
          <a:p>
            <a:r>
              <a:rPr lang="en-US" dirty="0"/>
              <a:t>Sam showed me that hard work pays off and that it’s important to do your best</a:t>
            </a:r>
            <a:r>
              <a:rPr lang="en-US" dirty="0" smtClean="0"/>
              <a:t>. </a:t>
            </a:r>
            <a:endParaRPr lang="en-US" dirty="0"/>
          </a:p>
          <a:p>
            <a:endParaRPr lang="en-US" dirty="0"/>
          </a:p>
        </p:txBody>
      </p:sp>
      <p:sp>
        <p:nvSpPr>
          <p:cNvPr id="5" name="TextBox 4"/>
          <p:cNvSpPr txBox="1"/>
          <p:nvPr/>
        </p:nvSpPr>
        <p:spPr>
          <a:xfrm>
            <a:off x="4737628" y="5452533"/>
            <a:ext cx="4101571" cy="923330"/>
          </a:xfrm>
          <a:prstGeom prst="rect">
            <a:avLst/>
          </a:prstGeom>
          <a:noFill/>
        </p:spPr>
        <p:txBody>
          <a:bodyPr wrap="square" rtlCol="0">
            <a:spAutoFit/>
          </a:bodyPr>
          <a:lstStyle/>
          <a:p>
            <a:r>
              <a:rPr lang="en-US" dirty="0" smtClean="0"/>
              <a:t>Michelle </a:t>
            </a:r>
            <a:r>
              <a:rPr lang="en-US" dirty="0"/>
              <a:t>taught me that a teacher needs to know their content</a:t>
            </a:r>
            <a:r>
              <a:rPr lang="en-US" dirty="0" smtClean="0"/>
              <a:t>! A good teacher is a mix of fun and knowledge. </a:t>
            </a:r>
            <a:endParaRPr lang="en-US" dirty="0"/>
          </a:p>
        </p:txBody>
      </p:sp>
      <p:pic>
        <p:nvPicPr>
          <p:cNvPr id="7" name="Picture 6" descr="image_8.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12800" y="3031066"/>
            <a:ext cx="4064000" cy="3048000"/>
          </a:xfrm>
          <a:prstGeom prst="rect">
            <a:avLst/>
          </a:prstGeom>
        </p:spPr>
      </p:pic>
      <p:pic>
        <p:nvPicPr>
          <p:cNvPr id="8" name="Picture 7" descr="image_6.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913843" y="2155826"/>
            <a:ext cx="3767665" cy="2825749"/>
          </a:xfrm>
          <a:prstGeom prst="rect">
            <a:avLst/>
          </a:prstGeom>
        </p:spPr>
      </p:pic>
    </p:spTree>
    <p:extLst>
      <p:ext uri="{BB962C8B-B14F-4D97-AF65-F5344CB8AC3E}">
        <p14:creationId xmlns:p14="http://schemas.microsoft.com/office/powerpoint/2010/main" val="1595802757"/>
      </p:ext>
    </p:extLst>
  </p:cSld>
  <p:clrMapOvr>
    <a:masterClrMapping/>
  </p:clrMapOvr>
  <mc:AlternateContent xmlns:mc="http://schemas.openxmlformats.org/markup-compatibility/2006" xmlns:p14="http://schemas.microsoft.com/office/powerpoint/2010/main">
    <mc:Choice Requires="p14">
      <p:transition spd="slow" p14:dur="5000" advClick="0" advTm="9000">
        <p:split orient="vert"/>
      </p:transition>
    </mc:Choice>
    <mc:Fallback xmlns="">
      <p:transition xmlns:p14="http://schemas.microsoft.com/office/powerpoint/2010/main" spd="slow" advClick="0" advTm="9000">
        <p:split orient="vert"/>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5067" y="287866"/>
            <a:ext cx="4555066" cy="1477328"/>
          </a:xfrm>
          <a:prstGeom prst="rect">
            <a:avLst/>
          </a:prstGeom>
          <a:noFill/>
        </p:spPr>
        <p:txBody>
          <a:bodyPr wrap="square" rtlCol="0">
            <a:spAutoFit/>
          </a:bodyPr>
          <a:lstStyle/>
          <a:p>
            <a:r>
              <a:rPr lang="en-US" dirty="0"/>
              <a:t>Sarah taught me that regardless of how hectic things can get, </a:t>
            </a:r>
            <a:r>
              <a:rPr lang="en-US" dirty="0" smtClean="0"/>
              <a:t>they </a:t>
            </a:r>
            <a:r>
              <a:rPr lang="en-US" dirty="0"/>
              <a:t>will get </a:t>
            </a:r>
            <a:r>
              <a:rPr lang="en-US" dirty="0" smtClean="0"/>
              <a:t>better; even if you feel like you want to tear your hair out sometimes #</a:t>
            </a:r>
            <a:r>
              <a:rPr lang="en-US" dirty="0" err="1" smtClean="0"/>
              <a:t>practiprobs</a:t>
            </a:r>
            <a:endParaRPr lang="en-US" dirty="0"/>
          </a:p>
          <a:p>
            <a:endParaRPr lang="en-US" dirty="0"/>
          </a:p>
        </p:txBody>
      </p:sp>
      <p:sp>
        <p:nvSpPr>
          <p:cNvPr id="4" name="Rectangle 3"/>
          <p:cNvSpPr/>
          <p:nvPr/>
        </p:nvSpPr>
        <p:spPr>
          <a:xfrm>
            <a:off x="4842934" y="1320799"/>
            <a:ext cx="3623734" cy="1477328"/>
          </a:xfrm>
          <a:prstGeom prst="rect">
            <a:avLst/>
          </a:prstGeom>
        </p:spPr>
        <p:txBody>
          <a:bodyPr wrap="square">
            <a:spAutoFit/>
          </a:bodyPr>
          <a:lstStyle/>
          <a:p>
            <a:r>
              <a:rPr lang="en-US" dirty="0"/>
              <a:t>Emily taught me to laugh things off and to take things as they are. You can’t control everything, and sometimes </a:t>
            </a:r>
            <a:r>
              <a:rPr lang="en-US" dirty="0" smtClean="0"/>
              <a:t>it’s good to go with the flow.</a:t>
            </a:r>
            <a:endParaRPr lang="en-US" dirty="0"/>
          </a:p>
        </p:txBody>
      </p:sp>
      <p:sp>
        <p:nvSpPr>
          <p:cNvPr id="5" name="Rectangle 4"/>
          <p:cNvSpPr/>
          <p:nvPr/>
        </p:nvSpPr>
        <p:spPr>
          <a:xfrm>
            <a:off x="423333" y="5774266"/>
            <a:ext cx="3860800" cy="646331"/>
          </a:xfrm>
          <a:prstGeom prst="rect">
            <a:avLst/>
          </a:prstGeom>
        </p:spPr>
        <p:txBody>
          <a:bodyPr wrap="square">
            <a:spAutoFit/>
          </a:bodyPr>
          <a:lstStyle/>
          <a:p>
            <a:r>
              <a:rPr lang="en-US" dirty="0"/>
              <a:t>Jess taught me that math can almost be fun…</a:t>
            </a:r>
            <a:r>
              <a:rPr lang="en-US" dirty="0" smtClean="0"/>
              <a:t>.almost.</a:t>
            </a:r>
            <a:endParaRPr lang="en-US" dirty="0"/>
          </a:p>
        </p:txBody>
      </p:sp>
      <p:pic>
        <p:nvPicPr>
          <p:cNvPr id="6" name="Picture 5" descr="image_11.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1733" y="1996195"/>
            <a:ext cx="4064000" cy="3048000"/>
          </a:xfrm>
          <a:prstGeom prst="rect">
            <a:avLst/>
          </a:prstGeom>
        </p:spPr>
      </p:pic>
      <p:pic>
        <p:nvPicPr>
          <p:cNvPr id="7" name="Picture 6" descr="photo 4.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2800" y="2726266"/>
            <a:ext cx="4064000" cy="3048000"/>
          </a:xfrm>
          <a:prstGeom prst="rect">
            <a:avLst/>
          </a:prstGeom>
        </p:spPr>
      </p:pic>
    </p:spTree>
    <p:extLst>
      <p:ext uri="{BB962C8B-B14F-4D97-AF65-F5344CB8AC3E}">
        <p14:creationId xmlns:p14="http://schemas.microsoft.com/office/powerpoint/2010/main" val="764676039"/>
      </p:ext>
    </p:extLst>
  </p:cSld>
  <p:clrMapOvr>
    <a:masterClrMapping/>
  </p:clrMapOvr>
  <mc:AlternateContent xmlns:mc="http://schemas.openxmlformats.org/markup-compatibility/2006" xmlns:p14="http://schemas.microsoft.com/office/powerpoint/2010/main">
    <mc:Choice Requires="p14">
      <p:transition spd="slow" p14:dur="5000" advClick="0" advTm="9000">
        <p:split orient="vert"/>
      </p:transition>
    </mc:Choice>
    <mc:Fallback xmlns="">
      <p:transition xmlns:p14="http://schemas.microsoft.com/office/powerpoint/2010/main" spd="slow" advClick="0" advTm="9000">
        <p:split orient="vert"/>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3200" y="221103"/>
            <a:ext cx="4572000" cy="1200329"/>
          </a:xfrm>
          <a:prstGeom prst="rect">
            <a:avLst/>
          </a:prstGeom>
        </p:spPr>
        <p:txBody>
          <a:bodyPr>
            <a:spAutoFit/>
          </a:bodyPr>
          <a:lstStyle/>
          <a:p>
            <a:r>
              <a:rPr lang="en-US" dirty="0"/>
              <a:t>Roger taught me that well organized presentations help deliver content, and that a pre-thought plan is better than throwing something together. </a:t>
            </a:r>
          </a:p>
        </p:txBody>
      </p:sp>
      <p:sp>
        <p:nvSpPr>
          <p:cNvPr id="3" name="Rectangle 2"/>
          <p:cNvSpPr/>
          <p:nvPr/>
        </p:nvSpPr>
        <p:spPr>
          <a:xfrm>
            <a:off x="4453467" y="5659735"/>
            <a:ext cx="4572000" cy="923330"/>
          </a:xfrm>
          <a:prstGeom prst="rect">
            <a:avLst/>
          </a:prstGeom>
        </p:spPr>
        <p:txBody>
          <a:bodyPr>
            <a:spAutoFit/>
          </a:bodyPr>
          <a:lstStyle/>
          <a:p>
            <a:r>
              <a:rPr lang="en-US" dirty="0"/>
              <a:t>Sean taught me to incorporate fun into everything I </a:t>
            </a:r>
            <a:r>
              <a:rPr lang="en-US" dirty="0" smtClean="0"/>
              <a:t>do. As well as tailoring to those kinesthetic learners! </a:t>
            </a:r>
            <a:endParaRPr lang="en-US" dirty="0"/>
          </a:p>
        </p:txBody>
      </p:sp>
      <p:pic>
        <p:nvPicPr>
          <p:cNvPr id="4" name="Picture 3" descr="photo 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013201" y="1210733"/>
            <a:ext cx="4910667" cy="3683000"/>
          </a:xfrm>
          <a:prstGeom prst="rect">
            <a:avLst/>
          </a:prstGeom>
        </p:spPr>
      </p:pic>
      <p:pic>
        <p:nvPicPr>
          <p:cNvPr id="5" name="Picture 4" descr="image-3.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87868" y="2108432"/>
            <a:ext cx="5113867" cy="3835400"/>
          </a:xfrm>
          <a:prstGeom prst="rect">
            <a:avLst/>
          </a:prstGeom>
        </p:spPr>
      </p:pic>
    </p:spTree>
    <p:extLst>
      <p:ext uri="{BB962C8B-B14F-4D97-AF65-F5344CB8AC3E}">
        <p14:creationId xmlns:p14="http://schemas.microsoft.com/office/powerpoint/2010/main" val="482919433"/>
      </p:ext>
    </p:extLst>
  </p:cSld>
  <p:clrMapOvr>
    <a:masterClrMapping/>
  </p:clrMapOvr>
  <mc:AlternateContent xmlns:mc="http://schemas.openxmlformats.org/markup-compatibility/2006" xmlns:p14="http://schemas.microsoft.com/office/powerpoint/2010/main">
    <mc:Choice Requires="p14">
      <p:transition spd="slow" p14:dur="5000" advClick="0" advTm="9000">
        <p:split orient="vert"/>
      </p:transition>
    </mc:Choice>
    <mc:Fallback xmlns="">
      <p:transition xmlns:p14="http://schemas.microsoft.com/office/powerpoint/2010/main" spd="slow" advClick="0" advTm="9000">
        <p:split orient="vert"/>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67270"/>
            <a:ext cx="4572000" cy="1754327"/>
          </a:xfrm>
          <a:prstGeom prst="rect">
            <a:avLst/>
          </a:prstGeom>
        </p:spPr>
        <p:txBody>
          <a:bodyPr>
            <a:spAutoFit/>
          </a:bodyPr>
          <a:lstStyle/>
          <a:p>
            <a:r>
              <a:rPr lang="en-US" dirty="0"/>
              <a:t>Nick taught me that creating a well-planned lesson is </a:t>
            </a:r>
            <a:r>
              <a:rPr lang="en-US" dirty="0" smtClean="0"/>
              <a:t>worth the time put into it at the end, </a:t>
            </a:r>
            <a:r>
              <a:rPr lang="en-US" dirty="0"/>
              <a:t>and that lessons should involve thought and </a:t>
            </a:r>
            <a:r>
              <a:rPr lang="en-US" dirty="0" smtClean="0"/>
              <a:t>high engagement. </a:t>
            </a:r>
            <a:r>
              <a:rPr lang="en-US" dirty="0"/>
              <a:t>Also, it is an added perk if you have </a:t>
            </a:r>
            <a:r>
              <a:rPr lang="en-US" dirty="0" smtClean="0"/>
              <a:t>AMAZING public </a:t>
            </a:r>
            <a:r>
              <a:rPr lang="en-US" dirty="0"/>
              <a:t>speaking skills as a teacher. </a:t>
            </a:r>
          </a:p>
        </p:txBody>
      </p:sp>
      <p:sp>
        <p:nvSpPr>
          <p:cNvPr id="3" name="Rectangle 2"/>
          <p:cNvSpPr/>
          <p:nvPr/>
        </p:nvSpPr>
        <p:spPr>
          <a:xfrm>
            <a:off x="4978400" y="340606"/>
            <a:ext cx="3488267" cy="1477328"/>
          </a:xfrm>
          <a:prstGeom prst="rect">
            <a:avLst/>
          </a:prstGeom>
        </p:spPr>
        <p:txBody>
          <a:bodyPr wrap="square">
            <a:spAutoFit/>
          </a:bodyPr>
          <a:lstStyle/>
          <a:p>
            <a:r>
              <a:rPr lang="en-US" dirty="0" smtClean="0"/>
              <a:t>Laura </a:t>
            </a:r>
            <a:r>
              <a:rPr lang="en-US" dirty="0"/>
              <a:t>taught me that it’s ok if you’re the only person in a room who knows what you’re talking about, and how to help others understand your content. </a:t>
            </a:r>
          </a:p>
        </p:txBody>
      </p:sp>
      <p:sp>
        <p:nvSpPr>
          <p:cNvPr id="4" name="Rectangle 3"/>
          <p:cNvSpPr/>
          <p:nvPr/>
        </p:nvSpPr>
        <p:spPr>
          <a:xfrm>
            <a:off x="76200" y="3460127"/>
            <a:ext cx="2032000" cy="2862323"/>
          </a:xfrm>
          <a:prstGeom prst="rect">
            <a:avLst/>
          </a:prstGeom>
        </p:spPr>
        <p:txBody>
          <a:bodyPr wrap="square">
            <a:spAutoFit/>
          </a:bodyPr>
          <a:lstStyle/>
          <a:p>
            <a:r>
              <a:rPr lang="en-US" dirty="0" err="1"/>
              <a:t>Kelci</a:t>
            </a:r>
            <a:r>
              <a:rPr lang="en-US" dirty="0"/>
              <a:t> taught me time management and how to manage </a:t>
            </a:r>
            <a:r>
              <a:rPr lang="en-US" dirty="0" smtClean="0"/>
              <a:t>assignments</a:t>
            </a:r>
            <a:r>
              <a:rPr lang="en-US" dirty="0"/>
              <a:t>/</a:t>
            </a:r>
            <a:r>
              <a:rPr lang="en-US" dirty="0" smtClean="0"/>
              <a:t>commitments/a life (</a:t>
            </a:r>
            <a:r>
              <a:rPr lang="en-US" dirty="0" err="1" smtClean="0"/>
              <a:t>lol</a:t>
            </a:r>
            <a:r>
              <a:rPr lang="en-US" dirty="0" smtClean="0"/>
              <a:t> what’s a life)! </a:t>
            </a:r>
            <a:r>
              <a:rPr lang="en-US" dirty="0"/>
              <a:t>Especially in unforeseen circumstances. </a:t>
            </a:r>
          </a:p>
        </p:txBody>
      </p:sp>
      <p:pic>
        <p:nvPicPr>
          <p:cNvPr id="5" name="Picture 4" descr="60602_4889733260223_1913042298_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200" y="2167467"/>
            <a:ext cx="7035800" cy="4690533"/>
          </a:xfrm>
          <a:prstGeom prst="rect">
            <a:avLst/>
          </a:prstGeom>
        </p:spPr>
      </p:pic>
    </p:spTree>
    <p:extLst>
      <p:ext uri="{BB962C8B-B14F-4D97-AF65-F5344CB8AC3E}">
        <p14:creationId xmlns:p14="http://schemas.microsoft.com/office/powerpoint/2010/main" val="482919433"/>
      </p:ext>
    </p:extLst>
  </p:cSld>
  <p:clrMapOvr>
    <a:masterClrMapping/>
  </p:clrMapOvr>
  <mc:AlternateContent xmlns:mc="http://schemas.openxmlformats.org/markup-compatibility/2006" xmlns:p14="http://schemas.microsoft.com/office/powerpoint/2010/main">
    <mc:Choice Requires="p14">
      <p:transition spd="slow" p14:dur="5000" advClick="0" advTm="15000">
        <p:split orient="vert"/>
      </p:transition>
    </mc:Choice>
    <mc:Fallback xmlns="">
      <p:transition xmlns:p14="http://schemas.microsoft.com/office/powerpoint/2010/main" spd="slow" advClick="0" advTm="15000">
        <p:split orient="vert"/>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5466" y="244101"/>
            <a:ext cx="4216400" cy="1200329"/>
          </a:xfrm>
          <a:prstGeom prst="rect">
            <a:avLst/>
          </a:prstGeom>
        </p:spPr>
        <p:txBody>
          <a:bodyPr wrap="square">
            <a:spAutoFit/>
          </a:bodyPr>
          <a:lstStyle/>
          <a:p>
            <a:r>
              <a:rPr lang="en-US" dirty="0"/>
              <a:t>Lauren taught me the value of a good story – especially with </a:t>
            </a:r>
            <a:r>
              <a:rPr lang="en-US" dirty="0" err="1" smtClean="0"/>
              <a:t>Dimitri</a:t>
            </a:r>
            <a:r>
              <a:rPr lang="en-US" dirty="0" smtClean="0"/>
              <a:t>; namely in a Social Studies Classroom…the stories not the </a:t>
            </a:r>
            <a:r>
              <a:rPr lang="en-US" dirty="0" err="1" smtClean="0"/>
              <a:t>cat..maybe</a:t>
            </a:r>
            <a:r>
              <a:rPr lang="en-US" dirty="0" smtClean="0"/>
              <a:t> the cat…both.</a:t>
            </a:r>
            <a:endParaRPr lang="en-US" dirty="0"/>
          </a:p>
        </p:txBody>
      </p:sp>
      <p:sp>
        <p:nvSpPr>
          <p:cNvPr id="4" name="Rectangle 3"/>
          <p:cNvSpPr/>
          <p:nvPr/>
        </p:nvSpPr>
        <p:spPr>
          <a:xfrm>
            <a:off x="4351866" y="290267"/>
            <a:ext cx="4572000" cy="1200329"/>
          </a:xfrm>
          <a:prstGeom prst="rect">
            <a:avLst/>
          </a:prstGeom>
        </p:spPr>
        <p:txBody>
          <a:bodyPr>
            <a:spAutoFit/>
          </a:bodyPr>
          <a:lstStyle/>
          <a:p>
            <a:r>
              <a:rPr lang="en-US" dirty="0"/>
              <a:t>Elizabeth taught me to be a well-rounded educator and to be open to all different kinds of learners.  </a:t>
            </a:r>
            <a:r>
              <a:rPr lang="en-US" dirty="0" smtClean="0"/>
              <a:t>She also taught me that sports kids are much more than “jocks”.</a:t>
            </a:r>
            <a:endParaRPr lang="en-US" dirty="0"/>
          </a:p>
        </p:txBody>
      </p:sp>
      <p:sp>
        <p:nvSpPr>
          <p:cNvPr id="5" name="Rectangle 4"/>
          <p:cNvSpPr/>
          <p:nvPr/>
        </p:nvSpPr>
        <p:spPr>
          <a:xfrm>
            <a:off x="2213787" y="5684668"/>
            <a:ext cx="3708400" cy="923330"/>
          </a:xfrm>
          <a:prstGeom prst="rect">
            <a:avLst/>
          </a:prstGeom>
        </p:spPr>
        <p:txBody>
          <a:bodyPr wrap="square">
            <a:spAutoFit/>
          </a:bodyPr>
          <a:lstStyle/>
          <a:p>
            <a:r>
              <a:rPr lang="en-US" dirty="0"/>
              <a:t>James taught me to look at things with a different perspective and that everyone has something to share. </a:t>
            </a:r>
          </a:p>
        </p:txBody>
      </p:sp>
      <p:pic>
        <p:nvPicPr>
          <p:cNvPr id="6" name="Picture 5" descr="image_12.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367866" y="2069865"/>
            <a:ext cx="4064000" cy="3048000"/>
          </a:xfrm>
          <a:prstGeom prst="rect">
            <a:avLst/>
          </a:prstGeom>
        </p:spPr>
      </p:pic>
      <p:pic>
        <p:nvPicPr>
          <p:cNvPr id="7" name="Picture 6" descr="fthth.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269066" y="2730743"/>
            <a:ext cx="3309977" cy="2472267"/>
          </a:xfrm>
          <a:prstGeom prst="rect">
            <a:avLst/>
          </a:prstGeom>
        </p:spPr>
      </p:pic>
      <p:pic>
        <p:nvPicPr>
          <p:cNvPr id="8" name="Picture 7" descr="IMG_1426.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067" y="1570557"/>
            <a:ext cx="1917700" cy="3835400"/>
          </a:xfrm>
          <a:prstGeom prst="rect">
            <a:avLst/>
          </a:prstGeom>
        </p:spPr>
      </p:pic>
    </p:spTree>
    <p:extLst>
      <p:ext uri="{BB962C8B-B14F-4D97-AF65-F5344CB8AC3E}">
        <p14:creationId xmlns:p14="http://schemas.microsoft.com/office/powerpoint/2010/main" val="482919433"/>
      </p:ext>
    </p:extLst>
  </p:cSld>
  <p:clrMapOvr>
    <a:masterClrMapping/>
  </p:clrMapOvr>
  <mc:AlternateContent xmlns:mc="http://schemas.openxmlformats.org/markup-compatibility/2006" xmlns:p14="http://schemas.microsoft.com/office/powerpoint/2010/main">
    <mc:Choice Requires="p14">
      <p:transition spd="slow" p14:dur="5000" advClick="0" advTm="9000">
        <p:split orient="vert"/>
      </p:transition>
    </mc:Choice>
    <mc:Fallback xmlns="">
      <p:transition xmlns:p14="http://schemas.microsoft.com/office/powerpoint/2010/main" spd="slow" advClick="0" advTm="9000">
        <p:split orient="vert"/>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6267" y="325735"/>
            <a:ext cx="4572000" cy="923330"/>
          </a:xfrm>
          <a:prstGeom prst="rect">
            <a:avLst/>
          </a:prstGeom>
        </p:spPr>
        <p:txBody>
          <a:bodyPr>
            <a:spAutoFit/>
          </a:bodyPr>
          <a:lstStyle/>
          <a:p>
            <a:r>
              <a:rPr lang="en-US" dirty="0"/>
              <a:t>Amy taught me patience and that you don’t have to be the loudest person in a room to be an effective teacher. </a:t>
            </a:r>
          </a:p>
        </p:txBody>
      </p:sp>
      <p:sp>
        <p:nvSpPr>
          <p:cNvPr id="3" name="Rectangle 2"/>
          <p:cNvSpPr/>
          <p:nvPr/>
        </p:nvSpPr>
        <p:spPr>
          <a:xfrm>
            <a:off x="4572000" y="5073808"/>
            <a:ext cx="4572000" cy="1754327"/>
          </a:xfrm>
          <a:prstGeom prst="rect">
            <a:avLst/>
          </a:prstGeom>
        </p:spPr>
        <p:txBody>
          <a:bodyPr>
            <a:spAutoFit/>
          </a:bodyPr>
          <a:lstStyle/>
          <a:p>
            <a:r>
              <a:rPr lang="en-US" dirty="0" smtClean="0"/>
              <a:t>Dr. Theresa taught me about technology in the classroom; that it comes with responsibility, can be challenging but rewarding, and that is has to ability to change any classroom! Technology is a tool to be utilized, not something to be feared!</a:t>
            </a:r>
            <a:endParaRPr lang="en-US" dirty="0"/>
          </a:p>
        </p:txBody>
      </p:sp>
      <p:pic>
        <p:nvPicPr>
          <p:cNvPr id="4" name="Picture 3" descr="image_1.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0" y="1757065"/>
            <a:ext cx="4064000" cy="3048000"/>
          </a:xfrm>
          <a:prstGeom prst="rect">
            <a:avLst/>
          </a:prstGeom>
        </p:spPr>
      </p:pic>
      <p:pic>
        <p:nvPicPr>
          <p:cNvPr id="5" name="Picture 4" descr="image_5.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859867" y="1151466"/>
            <a:ext cx="4064000" cy="3048000"/>
          </a:xfrm>
          <a:prstGeom prst="rect">
            <a:avLst/>
          </a:prstGeom>
        </p:spPr>
      </p:pic>
    </p:spTree>
    <p:extLst>
      <p:ext uri="{BB962C8B-B14F-4D97-AF65-F5344CB8AC3E}">
        <p14:creationId xmlns:p14="http://schemas.microsoft.com/office/powerpoint/2010/main" val="482919433"/>
      </p:ext>
    </p:extLst>
  </p:cSld>
  <p:clrMapOvr>
    <a:masterClrMapping/>
  </p:clrMapOvr>
  <mc:AlternateContent xmlns:mc="http://schemas.openxmlformats.org/markup-compatibility/2006" xmlns:p14="http://schemas.microsoft.com/office/powerpoint/2010/main">
    <mc:Choice Requires="p14">
      <p:transition spd="slow" p14:dur="5000" advClick="0" advTm="9000">
        <p:split orient="vert"/>
      </p:transition>
    </mc:Choice>
    <mc:Fallback xmlns="">
      <p:transition xmlns:p14="http://schemas.microsoft.com/office/powerpoint/2010/main" spd="slow" advClick="0" advTm="9000">
        <p:split orient="vert"/>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98399" y="4233914"/>
            <a:ext cx="3692800" cy="923330"/>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Confidence!</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6"/>
          <p:cNvSpPr/>
          <p:nvPr/>
        </p:nvSpPr>
        <p:spPr>
          <a:xfrm rot="19988712">
            <a:off x="151864" y="2248300"/>
            <a:ext cx="4532010" cy="1754327"/>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new outlook</a:t>
            </a:r>
          </a:p>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to life!</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ctangle 7"/>
          <p:cNvSpPr/>
          <p:nvPr/>
        </p:nvSpPr>
        <p:spPr>
          <a:xfrm rot="1425597">
            <a:off x="5330771" y="1082826"/>
            <a:ext cx="3756465" cy="3315736"/>
          </a:xfrm>
          <a:prstGeom prst="rect">
            <a:avLst/>
          </a:prstGeom>
          <a:noFill/>
        </p:spPr>
        <p:txBody>
          <a:bodyPr wrap="square" lIns="91440" tIns="45720" rIns="91440" bIns="45720">
            <a:spAutoFit/>
            <a:scene3d>
              <a:camera prst="orthographicFront"/>
              <a:lightRig rig="threePt" dir="t"/>
            </a:scene3d>
            <a:sp3d extrusionH="57150">
              <a:bevelT w="38100" h="38100"/>
            </a:sp3d>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That being a teacher is fun, but stressful!</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ctangle 8"/>
          <p:cNvSpPr/>
          <p:nvPr/>
        </p:nvSpPr>
        <p:spPr>
          <a:xfrm>
            <a:off x="747864" y="5534561"/>
            <a:ext cx="7615085" cy="1323439"/>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That this is what I am meant to do </a:t>
            </a:r>
          </a:p>
          <a:p>
            <a:pPr algn="ct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with my life.</a:t>
            </a:r>
            <a:endParaRPr lang="en-US"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 name="Picture 9" descr="AA039245.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021782">
            <a:off x="0" y="777665"/>
            <a:ext cx="3038957" cy="2090998"/>
          </a:xfrm>
          <a:prstGeom prst="rect">
            <a:avLst/>
          </a:prstGeom>
        </p:spPr>
      </p:pic>
      <p:sp>
        <p:nvSpPr>
          <p:cNvPr id="2" name="Title 1"/>
          <p:cNvSpPr>
            <a:spLocks noGrp="1"/>
          </p:cNvSpPr>
          <p:nvPr>
            <p:ph type="title"/>
          </p:nvPr>
        </p:nvSpPr>
        <p:spPr/>
        <p:txBody>
          <a:bodyPr/>
          <a:lstStyle/>
          <a:p>
            <a:r>
              <a:rPr lang="en-US" dirty="0" smtClean="0"/>
              <a:t>What have I gained from this class?</a:t>
            </a:r>
            <a:endParaRPr lang="en-US" dirty="0"/>
          </a:p>
        </p:txBody>
      </p:sp>
    </p:spTree>
    <p:extLst>
      <p:ext uri="{BB962C8B-B14F-4D97-AF65-F5344CB8AC3E}">
        <p14:creationId xmlns:p14="http://schemas.microsoft.com/office/powerpoint/2010/main" val="715541138"/>
      </p:ext>
    </p:extLst>
  </p:cSld>
  <p:clrMapOvr>
    <a:masterClrMapping/>
  </p:clrMapOvr>
  <mc:AlternateContent xmlns:mc="http://schemas.openxmlformats.org/markup-compatibility/2006" xmlns:p14="http://schemas.microsoft.com/office/powerpoint/2010/main">
    <mc:Choice Requires="p14">
      <p:transition spd="slow" p14:dur="5000" advClick="0" advTm="8000">
        <p:split orient="vert"/>
      </p:transition>
    </mc:Choice>
    <mc:Fallback xmlns="">
      <p:transition xmlns:p14="http://schemas.microsoft.com/office/powerpoint/2010/main" spd="slow" advClick="0" advTm="8000">
        <p:split orient="vert"/>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Mount Blue High School has affected me;</a:t>
            </a:r>
            <a:endParaRPr lang="en-US" dirty="0"/>
          </a:p>
        </p:txBody>
      </p:sp>
      <p:sp>
        <p:nvSpPr>
          <p:cNvPr id="3" name="Content Placeholder 2"/>
          <p:cNvSpPr>
            <a:spLocks noGrp="1"/>
          </p:cNvSpPr>
          <p:nvPr>
            <p:ph idx="1"/>
          </p:nvPr>
        </p:nvSpPr>
        <p:spPr>
          <a:xfrm>
            <a:off x="792162" y="1761565"/>
            <a:ext cx="7826905" cy="5096435"/>
          </a:xfrm>
        </p:spPr>
        <p:txBody>
          <a:bodyPr>
            <a:normAutofit/>
          </a:bodyPr>
          <a:lstStyle/>
          <a:p>
            <a:r>
              <a:rPr lang="en-US" dirty="0" smtClean="0"/>
              <a:t>Adapting to a classroom ‘vibe’ is key.</a:t>
            </a:r>
          </a:p>
          <a:p>
            <a:r>
              <a:rPr lang="en-US" dirty="0" smtClean="0"/>
              <a:t>Things do not always go your way. </a:t>
            </a:r>
          </a:p>
          <a:p>
            <a:r>
              <a:rPr lang="en-US" dirty="0" smtClean="0"/>
              <a:t>Students can make or break the class. </a:t>
            </a:r>
          </a:p>
          <a:p>
            <a:r>
              <a:rPr lang="en-US" dirty="0" smtClean="0"/>
              <a:t>Patience is a virtue. </a:t>
            </a:r>
          </a:p>
          <a:p>
            <a:r>
              <a:rPr lang="en-US" dirty="0" smtClean="0"/>
              <a:t>Planning for a class is necessary. </a:t>
            </a:r>
          </a:p>
          <a:p>
            <a:r>
              <a:rPr lang="en-US" dirty="0" smtClean="0"/>
              <a:t>Students can smell fear and unpreparedness. </a:t>
            </a:r>
            <a:endParaRPr lang="en-US" dirty="0"/>
          </a:p>
        </p:txBody>
      </p:sp>
    </p:spTree>
    <p:extLst>
      <p:ext uri="{BB962C8B-B14F-4D97-AF65-F5344CB8AC3E}">
        <p14:creationId xmlns:p14="http://schemas.microsoft.com/office/powerpoint/2010/main" val="3848780340"/>
      </p:ext>
    </p:extLst>
  </p:cSld>
  <p:clrMapOvr>
    <a:masterClrMapping/>
  </p:clrMapOvr>
  <mc:AlternateContent xmlns:mc="http://schemas.openxmlformats.org/markup-compatibility/2006" xmlns:p14="http://schemas.microsoft.com/office/powerpoint/2010/main">
    <mc:Choice Requires="p14">
      <p:transition spd="slow" p14:dur="5000" advClick="0" advTm="9000">
        <p:split orient="vert"/>
      </p:transition>
    </mc:Choice>
    <mc:Fallback xmlns="">
      <p:transition xmlns:p14="http://schemas.microsoft.com/office/powerpoint/2010/main" spd="slow" advClick="0" advTm="9000">
        <p:split orient="vert"/>
      </p:transition>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fusion">
  <a:themeElements>
    <a:clrScheme name="Infusion">
      <a:dk1>
        <a:sysClr val="windowText" lastClr="000000"/>
      </a:dk1>
      <a:lt1>
        <a:sysClr val="window" lastClr="FFFFFF"/>
      </a:lt1>
      <a:dk2>
        <a:srgbClr val="2F1F58"/>
      </a:dk2>
      <a:lt2>
        <a:srgbClr val="B7A9E0"/>
      </a:lt2>
      <a:accent1>
        <a:srgbClr val="8C73D0"/>
      </a:accent1>
      <a:accent2>
        <a:srgbClr val="C2E8C4"/>
      </a:accent2>
      <a:accent3>
        <a:srgbClr val="C5A6E8"/>
      </a:accent3>
      <a:accent4>
        <a:srgbClr val="B45EC7"/>
      </a:accent4>
      <a:accent5>
        <a:srgbClr val="9FDAFB"/>
      </a:accent5>
      <a:accent6>
        <a:srgbClr val="95C5B0"/>
      </a:accent6>
      <a:hlink>
        <a:srgbClr val="744AE0"/>
      </a:hlink>
      <a:folHlink>
        <a:srgbClr val="8D8AD1"/>
      </a:folHlink>
    </a:clrScheme>
    <a:fontScheme name="Infusion">
      <a:majorFont>
        <a:latin typeface="Mistral"/>
        <a:ea typeface=""/>
        <a:cs typeface=""/>
        <a:font script="Jpan" typeface="ＤＦＰ行書体"/>
        <a:font script="Hans" typeface="宋体"/>
        <a:font script="Hant" typeface="新細明體"/>
      </a:majorFont>
      <a:minorFont>
        <a:latin typeface="Candara"/>
        <a:ea typeface=""/>
        <a:cs typeface=""/>
        <a:font script="Jpan" typeface="メイリオ"/>
        <a:font script="Hans" typeface="宋体"/>
        <a:font script="Hant" typeface="新細明體"/>
      </a:minorFont>
    </a:fontScheme>
    <a:fmtScheme name="Infusion">
      <a:fillStyleLst>
        <a:solidFill>
          <a:schemeClr val="phClr"/>
        </a:solidFill>
        <a:blipFill rotWithShape="1">
          <a:blip xmlns:r="http://schemas.openxmlformats.org/officeDocument/2006/relationships" r:embed="rId1">
            <a:duotone>
              <a:schemeClr val="phClr">
                <a:shade val="70000"/>
                <a:satMod val="120000"/>
              </a:schemeClr>
              <a:schemeClr val="phClr">
                <a:tint val="70000"/>
                <a:satMod val="300000"/>
                <a:lumMod val="125000"/>
              </a:schemeClr>
            </a:duotone>
          </a:blip>
          <a:tile tx="0" ty="0" sx="50000" sy="50000" flip="none" algn="tl"/>
        </a:blipFill>
        <a:blipFill rotWithShape="1">
          <a:blip xmlns:r="http://schemas.openxmlformats.org/officeDocument/2006/relationships" r:embed="rId2">
            <a:duotone>
              <a:schemeClr val="phClr">
                <a:shade val="70000"/>
                <a:satMod val="120000"/>
              </a:schemeClr>
              <a:schemeClr val="phClr">
                <a:tint val="70000"/>
                <a:satMod val="135000"/>
              </a:schemeClr>
            </a:duotone>
          </a:blip>
          <a:tile tx="0" ty="0" sx="40000" sy="40000" flip="none" algn="tl"/>
        </a:blipFill>
      </a:fillStyleLst>
      <a:lnStyleLst>
        <a:ln w="38100" cap="flat" cmpd="sng" algn="ctr">
          <a:solidFill>
            <a:schemeClr val="phClr">
              <a:alpha val="70000"/>
              <a:satMod val="105000"/>
            </a:schemeClr>
          </a:solidFill>
          <a:prstDash val="solid"/>
          <a:miter/>
        </a:ln>
        <a:ln w="50800" cap="flat" cmpd="sng" algn="ctr">
          <a:solidFill>
            <a:schemeClr val="phClr">
              <a:alpha val="50000"/>
            </a:schemeClr>
          </a:solidFill>
          <a:prstDash val="solid"/>
          <a:miter/>
        </a:ln>
        <a:ln w="88900" cap="flat" cmpd="sng" algn="ctr">
          <a:solidFill>
            <a:schemeClr val="phClr">
              <a:alpha val="40000"/>
            </a:schemeClr>
          </a:solidFill>
          <a:prstDash val="solid"/>
          <a:miter/>
        </a:ln>
      </a:lnStyleLst>
      <a:effectStyleLst>
        <a:effectStyle>
          <a:effectLst/>
        </a:effectStyle>
        <a:effectStyle>
          <a:effectLst>
            <a:outerShdw blurRad="38100" dist="25400" dir="5400000" rotWithShape="0">
              <a:srgbClr val="000000">
                <a:alpha val="50000"/>
              </a:srgbClr>
            </a:outerShdw>
          </a:effectLst>
        </a:effectStyle>
        <a:effectStyle>
          <a:effectLst>
            <a:innerShdw blurRad="190500" dir="13500000">
              <a:srgbClr val="000000">
                <a:alpha val="50000"/>
              </a:srgbClr>
            </a:innerShdw>
            <a:outerShdw blurRad="38100" dist="25400" dir="5400000" rotWithShape="0">
              <a:srgbClr val="000000">
                <a:alpha val="50000"/>
              </a:srgbClr>
            </a:outerShdw>
          </a:effectLst>
        </a:effectStyle>
      </a:effectStyleLst>
      <a:bgFillStyleLst>
        <a:blipFill rotWithShape="1">
          <a:blip xmlns:r="http://schemas.openxmlformats.org/officeDocument/2006/relationships" r:embed="rId3">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4">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5">
            <a:duotone>
              <a:schemeClr val="phClr">
                <a:shade val="70000"/>
                <a:satMod val="500000"/>
                <a:lumMod val="50000"/>
              </a:schemeClr>
              <a:schemeClr val="phClr">
                <a:satMod val="800000"/>
                <a:lum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Infusion.thmx</Template>
  <TotalTime>600</TotalTime>
  <Words>726</Words>
  <Application>Microsoft Macintosh PowerPoint</Application>
  <PresentationFormat>On-screen Show (4:3)</PresentationFormat>
  <Paragraphs>42</Paragraphs>
  <Slides>12</Slides>
  <Notes>0</Notes>
  <HiddenSlides>0</HiddenSlides>
  <MMClips>1</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Infusion</vt:lpstr>
      <vt:lpstr>Practicum Reflection Fall 2013</vt:lpstr>
      <vt:lpstr>What people taught me in class…</vt:lpstr>
      <vt:lpstr>PowerPoint Presentation</vt:lpstr>
      <vt:lpstr>PowerPoint Presentation</vt:lpstr>
      <vt:lpstr>PowerPoint Presentation</vt:lpstr>
      <vt:lpstr>PowerPoint Presentation</vt:lpstr>
      <vt:lpstr>PowerPoint Presentation</vt:lpstr>
      <vt:lpstr>What have I gained from this class?</vt:lpstr>
      <vt:lpstr>How Mount Blue High School has affected me;</vt:lpstr>
      <vt:lpstr>2 HUGE Lessons I’ve Learned:</vt:lpstr>
      <vt:lpstr>PowerPoint Presentation</vt:lpstr>
      <vt:lpstr>We came into this class as strangers, but we leave as friends.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Practicum Reflection Fall 2013</dc:title>
  <dc:creator>Kate Turpen</dc:creator>
  <cp:lastModifiedBy>Kate Turpen</cp:lastModifiedBy>
  <cp:revision>22</cp:revision>
  <dcterms:created xsi:type="dcterms:W3CDTF">2013-11-11T19:49:45Z</dcterms:created>
  <dcterms:modified xsi:type="dcterms:W3CDTF">2013-11-12T15:56:26Z</dcterms:modified>
</cp:coreProperties>
</file>